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463" r:id="rId2"/>
    <p:sldId id="3358" r:id="rId3"/>
    <p:sldId id="3368" r:id="rId4"/>
    <p:sldId id="3374" r:id="rId5"/>
    <p:sldId id="3371" r:id="rId6"/>
    <p:sldId id="3372" r:id="rId7"/>
    <p:sldId id="3375" r:id="rId8"/>
    <p:sldId id="3373"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DA729"/>
    <a:srgbClr val="A2292D"/>
    <a:srgbClr val="72011A"/>
    <a:srgbClr val="890221"/>
    <a:srgbClr val="891210"/>
    <a:srgbClr val="890D0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18"/>
    <p:restoredTop sz="94558" autoAdjust="0"/>
  </p:normalViewPr>
  <p:slideViewPr>
    <p:cSldViewPr snapToGrid="0" snapToObjects="1">
      <p:cViewPr varScale="1">
        <p:scale>
          <a:sx n="121" d="100"/>
          <a:sy n="121" d="100"/>
        </p:scale>
        <p:origin x="1776" y="16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BC6CBB-9E7A-8547-9E4C-7B93693CFF4A}" type="datetimeFigureOut">
              <a:rPr lang="en-US" smtClean="0"/>
              <a:t>1/27/20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FA1294-4938-F54F-8A7E-975951EB18EA}" type="slidenum">
              <a:rPr lang="en-US" smtClean="0"/>
              <a:t>‹#›</a:t>
            </a:fld>
            <a:endParaRPr lang="en-US" dirty="0"/>
          </a:p>
        </p:txBody>
      </p:sp>
    </p:spTree>
    <p:extLst>
      <p:ext uri="{BB962C8B-B14F-4D97-AF65-F5344CB8AC3E}">
        <p14:creationId xmlns:p14="http://schemas.microsoft.com/office/powerpoint/2010/main" val="12756067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AFA1294-4938-F54F-8A7E-975951EB18EA}" type="slidenum">
              <a:rPr lang="en-US" smtClean="0"/>
              <a:t>8</a:t>
            </a:fld>
            <a:endParaRPr lang="en-US" dirty="0"/>
          </a:p>
        </p:txBody>
      </p:sp>
    </p:spTree>
    <p:extLst>
      <p:ext uri="{BB962C8B-B14F-4D97-AF65-F5344CB8AC3E}">
        <p14:creationId xmlns:p14="http://schemas.microsoft.com/office/powerpoint/2010/main" val="1776343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0C5BA91-7406-F84A-BF57-28E761505DDF}" type="datetime1">
              <a:rPr lang="en-US" smtClean="0"/>
              <a:t>1/27/20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094481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9116BF-809F-5042-9985-45E24E6CF28D}" type="datetime1">
              <a:rPr lang="en-US" smtClean="0"/>
              <a:t>1/27/20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339351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100C7A-E100-C64A-B0CB-E036FC9C7951}" type="datetime1">
              <a:rPr lang="en-US" smtClean="0"/>
              <a:t>1/27/20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112846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707566-DF3A-C846-95B3-C59A26FF7F17}" type="datetime1">
              <a:rPr lang="en-US" smtClean="0"/>
              <a:t>1/27/20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385020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8E3B1A-75BC-584E-B6CE-868A2F065B93}" type="datetime1">
              <a:rPr lang="en-US" smtClean="0"/>
              <a:t>1/27/20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9680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461043B-C743-1C4B-8761-63D387490029}" type="datetime1">
              <a:rPr lang="en-US" smtClean="0"/>
              <a:t>1/27/20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94758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C431B08-098B-8343-A11A-08ADE3D489B5}" type="datetime1">
              <a:rPr lang="en-US" smtClean="0"/>
              <a:t>1/27/20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689270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391D540-EAF7-3147-A9E6-76911189574B}" type="datetime1">
              <a:rPr lang="en-US" smtClean="0"/>
              <a:t>1/27/20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717429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1C0197-2388-F746-8B14-570DAD62A868}" type="datetime1">
              <a:rPr lang="en-US" smtClean="0"/>
              <a:t>1/27/20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4205038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1C9534-BF57-9144-81A8-99BA753CB7BE}" type="datetime1">
              <a:rPr lang="en-US" smtClean="0"/>
              <a:t>1/27/20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7173657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012131-8E93-7B4E-BC70-51CF2CC8ED97}" type="datetime1">
              <a:rPr lang="en-US" smtClean="0"/>
              <a:t>1/27/20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66129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4998C6-9931-D642-B6F6-24E892ECA772}" type="datetime1">
              <a:rPr lang="en-US" smtClean="0"/>
              <a:t>1/27/20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921454-9842-364F-AE15-5087F31B435C}" type="slidenum">
              <a:rPr lang="en-US" smtClean="0"/>
              <a:t>‹#›</a:t>
            </a:fld>
            <a:endParaRPr lang="en-US" dirty="0"/>
          </a:p>
        </p:txBody>
      </p:sp>
    </p:spTree>
    <p:extLst>
      <p:ext uri="{BB962C8B-B14F-4D97-AF65-F5344CB8AC3E}">
        <p14:creationId xmlns:p14="http://schemas.microsoft.com/office/powerpoint/2010/main" val="3348258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1</a:t>
            </a:fld>
            <a:endParaRPr lang="en-US" dirty="0"/>
          </a:p>
        </p:txBody>
      </p:sp>
      <p:sp>
        <p:nvSpPr>
          <p:cNvPr id="13" name="Title 1">
            <a:extLst>
              <a:ext uri="{FF2B5EF4-FFF2-40B4-BE49-F238E27FC236}">
                <a16:creationId xmlns:a16="http://schemas.microsoft.com/office/drawing/2014/main" id="{33EFF7E1-CBC7-7B4D-8581-393A0EBFFE9A}"/>
              </a:ext>
            </a:extLst>
          </p:cNvPr>
          <p:cNvSpPr txBox="1">
            <a:spLocks/>
          </p:cNvSpPr>
          <p:nvPr/>
        </p:nvSpPr>
        <p:spPr>
          <a:xfrm>
            <a:off x="838200" y="2282825"/>
            <a:ext cx="7772400" cy="147002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a:solidFill>
                  <a:srgbClr val="FFFF00"/>
                </a:solidFill>
              </a:rPr>
              <a:t>KICP/AA Workshop</a:t>
            </a:r>
            <a:endParaRPr lang="en-US" b="1" dirty="0">
              <a:solidFill>
                <a:srgbClr val="FFFF00"/>
              </a:solidFill>
            </a:endParaRPr>
          </a:p>
        </p:txBody>
      </p:sp>
      <p:sp>
        <p:nvSpPr>
          <p:cNvPr id="14" name="Subtitle 2">
            <a:extLst>
              <a:ext uri="{FF2B5EF4-FFF2-40B4-BE49-F238E27FC236}">
                <a16:creationId xmlns:a16="http://schemas.microsoft.com/office/drawing/2014/main" id="{6A6452AE-F421-3F49-932C-B14C36250254}"/>
              </a:ext>
            </a:extLst>
          </p:cNvPr>
          <p:cNvSpPr txBox="1">
            <a:spLocks/>
          </p:cNvSpPr>
          <p:nvPr/>
        </p:nvSpPr>
        <p:spPr>
          <a:xfrm>
            <a:off x="1523999" y="4038600"/>
            <a:ext cx="6918251" cy="17526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400" b="1" dirty="0">
                <a:solidFill>
                  <a:schemeClr val="bg1"/>
                </a:solidFill>
              </a:rPr>
              <a:t>Session  3:  Emerging technologies updates and Resource updates</a:t>
            </a:r>
          </a:p>
          <a:p>
            <a:pPr marL="0" indent="0" algn="ctr">
              <a:buNone/>
            </a:pPr>
            <a:endParaRPr lang="en-US" sz="2400" b="1" dirty="0">
              <a:solidFill>
                <a:schemeClr val="bg1"/>
              </a:solidFill>
            </a:endParaRPr>
          </a:p>
          <a:p>
            <a:pPr marL="0" indent="0" algn="ctr">
              <a:buNone/>
            </a:pPr>
            <a:endParaRPr lang="en-US" sz="2400" dirty="0">
              <a:solidFill>
                <a:schemeClr val="bg1"/>
              </a:solidFill>
            </a:endParaRPr>
          </a:p>
          <a:p>
            <a:pPr marL="0" indent="0" algn="ctr">
              <a:buNone/>
            </a:pPr>
            <a:r>
              <a:rPr lang="en-US" sz="1600" dirty="0">
                <a:solidFill>
                  <a:schemeClr val="bg1"/>
                </a:solidFill>
              </a:rPr>
              <a:t>10:15 AM -11:</a:t>
            </a:r>
            <a:r>
              <a:rPr lang="en-US" sz="1600" dirty="0">
                <a:solidFill>
                  <a:schemeClr val="bg1"/>
                </a:solidFill>
                <a:sym typeface="Wingdings" pitchFamily="2" charset="2"/>
              </a:rPr>
              <a:t>45 AM, </a:t>
            </a:r>
            <a:r>
              <a:rPr lang="en-US" sz="1600" dirty="0">
                <a:solidFill>
                  <a:schemeClr val="bg1"/>
                </a:solidFill>
              </a:rPr>
              <a:t>ERC 576</a:t>
            </a:r>
            <a:endParaRPr lang="en-US" sz="1600" dirty="0">
              <a:solidFill>
                <a:schemeClr val="bg1"/>
              </a:solidFill>
              <a:sym typeface="Wingdings" pitchFamily="2" charset="2"/>
            </a:endParaRPr>
          </a:p>
          <a:p>
            <a:pPr marL="0" indent="0" algn="ctr">
              <a:buNone/>
            </a:pPr>
            <a:endParaRPr lang="en-US" sz="1600" dirty="0">
              <a:solidFill>
                <a:schemeClr val="bg1">
                  <a:lumMod val="50000"/>
                </a:schemeClr>
              </a:solidFill>
            </a:endParaRPr>
          </a:p>
          <a:p>
            <a:pPr marL="0" indent="0" algn="ctr">
              <a:buNone/>
            </a:pPr>
            <a:r>
              <a:rPr lang="en-US" sz="1600" dirty="0">
                <a:solidFill>
                  <a:schemeClr val="bg1">
                    <a:lumMod val="50000"/>
                  </a:schemeClr>
                </a:solidFill>
              </a:rPr>
              <a:t>January 30, 2020</a:t>
            </a:r>
          </a:p>
          <a:p>
            <a:pPr marL="0" indent="0" algn="ctr">
              <a:buNone/>
            </a:pPr>
            <a:endParaRPr lang="en-US" sz="1600" dirty="0">
              <a:solidFill>
                <a:schemeClr val="bg1"/>
              </a:solidFill>
            </a:endParaRPr>
          </a:p>
        </p:txBody>
      </p:sp>
      <p:sp>
        <p:nvSpPr>
          <p:cNvPr id="16" name="Line 6">
            <a:extLst>
              <a:ext uri="{FF2B5EF4-FFF2-40B4-BE49-F238E27FC236}">
                <a16:creationId xmlns:a16="http://schemas.microsoft.com/office/drawing/2014/main" id="{A8D77E0E-473D-E842-980F-906A0324C702}"/>
              </a:ext>
            </a:extLst>
          </p:cNvPr>
          <p:cNvSpPr>
            <a:spLocks noChangeShapeType="1"/>
          </p:cNvSpPr>
          <p:nvPr/>
        </p:nvSpPr>
        <p:spPr bwMode="auto">
          <a:xfrm>
            <a:off x="107484" y="6388014"/>
            <a:ext cx="8929032" cy="0"/>
          </a:xfrm>
          <a:prstGeom prst="line">
            <a:avLst/>
          </a:prstGeom>
          <a:noFill/>
          <a:ln w="50800">
            <a:solidFill>
              <a:schemeClr val="bg1">
                <a:lumMod val="85000"/>
              </a:schemeClr>
            </a:solidFill>
            <a:round/>
            <a:headEnd type="none" w="sm" len="sm"/>
            <a:tailEnd type="none" w="sm" len="sm"/>
          </a:ln>
          <a:effectLst/>
        </p:spPr>
        <p:txBody>
          <a:bodyPr>
            <a:prstTxWarp prst="textNoShape">
              <a:avLst/>
            </a:prstTxWarp>
          </a:bodyPr>
          <a:lstStyle/>
          <a:p>
            <a:pPr algn="ctr"/>
            <a:endParaRPr lang="en-US" dirty="0"/>
          </a:p>
        </p:txBody>
      </p:sp>
      <p:sp>
        <p:nvSpPr>
          <p:cNvPr id="17" name="TextBox 16">
            <a:extLst>
              <a:ext uri="{FF2B5EF4-FFF2-40B4-BE49-F238E27FC236}">
                <a16:creationId xmlns:a16="http://schemas.microsoft.com/office/drawing/2014/main" id="{26813C20-BC46-664F-9A13-4A5AFBA0F7F5}"/>
              </a:ext>
            </a:extLst>
          </p:cNvPr>
          <p:cNvSpPr txBox="1"/>
          <p:nvPr/>
        </p:nvSpPr>
        <p:spPr>
          <a:xfrm>
            <a:off x="3906900" y="6509385"/>
            <a:ext cx="1935530" cy="400110"/>
          </a:xfrm>
          <a:prstGeom prst="rect">
            <a:avLst/>
          </a:prstGeom>
          <a:noFill/>
        </p:spPr>
        <p:txBody>
          <a:bodyPr wrap="none" rtlCol="0">
            <a:spAutoFit/>
          </a:bodyPr>
          <a:lstStyle/>
          <a:p>
            <a:pPr algn="ctr"/>
            <a:r>
              <a:rPr lang="en-US" sz="2000" dirty="0">
                <a:solidFill>
                  <a:schemeClr val="bg1"/>
                </a:solidFill>
              </a:rPr>
              <a:t>rcc.uchicago.edu</a:t>
            </a:r>
          </a:p>
        </p:txBody>
      </p:sp>
      <p:pic>
        <p:nvPicPr>
          <p:cNvPr id="18" name="Picture 17">
            <a:extLst>
              <a:ext uri="{FF2B5EF4-FFF2-40B4-BE49-F238E27FC236}">
                <a16:creationId xmlns:a16="http://schemas.microsoft.com/office/drawing/2014/main" id="{E80B15F5-1589-A94A-96A1-A6D8DA28B7D1}"/>
              </a:ext>
            </a:extLst>
          </p:cNvPr>
          <p:cNvPicPr>
            <a:picLocks noChangeAspect="1"/>
          </p:cNvPicPr>
          <p:nvPr/>
        </p:nvPicPr>
        <p:blipFill>
          <a:blip r:embed="rId2"/>
          <a:stretch>
            <a:fillRect/>
          </a:stretch>
        </p:blipFill>
        <p:spPr>
          <a:xfrm>
            <a:off x="2543175" y="518243"/>
            <a:ext cx="4162425" cy="449542"/>
          </a:xfrm>
          <a:prstGeom prst="rect">
            <a:avLst/>
          </a:prstGeom>
        </p:spPr>
      </p:pic>
    </p:spTree>
    <p:extLst>
      <p:ext uri="{BB962C8B-B14F-4D97-AF65-F5344CB8AC3E}">
        <p14:creationId xmlns:p14="http://schemas.microsoft.com/office/powerpoint/2010/main" val="285010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2</a:t>
            </a:fld>
            <a:endParaRPr lang="en-US" dirty="0"/>
          </a:p>
        </p:txBody>
      </p:sp>
      <p:sp>
        <p:nvSpPr>
          <p:cNvPr id="9" name="Content Placeholder 2">
            <a:extLst>
              <a:ext uri="{FF2B5EF4-FFF2-40B4-BE49-F238E27FC236}">
                <a16:creationId xmlns:a16="http://schemas.microsoft.com/office/drawing/2014/main" id="{582C8ED2-8DC9-D748-95B8-3F0C411C1B70}"/>
              </a:ext>
            </a:extLst>
          </p:cNvPr>
          <p:cNvSpPr>
            <a:spLocks noGrp="1"/>
          </p:cNvSpPr>
          <p:nvPr>
            <p:ph idx="1"/>
          </p:nvPr>
        </p:nvSpPr>
        <p:spPr>
          <a:xfrm>
            <a:off x="300037" y="1469279"/>
            <a:ext cx="8543925" cy="2829452"/>
          </a:xfrm>
          <a:noFill/>
        </p:spPr>
        <p:txBody>
          <a:bodyPr>
            <a:normAutofit/>
          </a:bodyPr>
          <a:lstStyle/>
          <a:p>
            <a:pPr lvl="1">
              <a:buFont typeface="Arial" charset="0"/>
              <a:buChar char="•"/>
            </a:pPr>
            <a:r>
              <a:rPr lang="en-US" dirty="0">
                <a:solidFill>
                  <a:schemeClr val="bg1"/>
                </a:solidFill>
              </a:rPr>
              <a:t>ML/Deep learning at RCC</a:t>
            </a:r>
          </a:p>
          <a:p>
            <a:pPr lvl="1">
              <a:buFont typeface="Arial" charset="0"/>
              <a:buChar char="•"/>
            </a:pPr>
            <a:r>
              <a:rPr lang="en-US" sz="3200" dirty="0">
                <a:solidFill>
                  <a:schemeClr val="bg1"/>
                </a:solidFill>
              </a:rPr>
              <a:t>Midway3</a:t>
            </a:r>
          </a:p>
          <a:p>
            <a:pPr lvl="1">
              <a:buFont typeface="Arial" charset="0"/>
              <a:buChar char="•"/>
            </a:pPr>
            <a:r>
              <a:rPr lang="en-US" dirty="0">
                <a:solidFill>
                  <a:schemeClr val="bg1"/>
                </a:solidFill>
              </a:rPr>
              <a:t>The newly announced Intel </a:t>
            </a:r>
            <a:r>
              <a:rPr lang="en-US" dirty="0" err="1">
                <a:solidFill>
                  <a:schemeClr val="bg1"/>
                </a:solidFill>
              </a:rPr>
              <a:t>OneAPI</a:t>
            </a:r>
            <a:endParaRPr lang="en-US" dirty="0">
              <a:solidFill>
                <a:schemeClr val="bg1"/>
              </a:solidFill>
            </a:endParaRPr>
          </a:p>
          <a:p>
            <a:pPr lvl="1">
              <a:buFont typeface="Arial" charset="0"/>
              <a:buChar char="•"/>
            </a:pPr>
            <a:r>
              <a:rPr lang="en-US" dirty="0">
                <a:solidFill>
                  <a:schemeClr val="bg1"/>
                </a:solidFill>
              </a:rPr>
              <a:t>Sharing, Reproducibility and Reusability of published data</a:t>
            </a:r>
            <a:endParaRPr lang="en-US" sz="3200" dirty="0">
              <a:solidFill>
                <a:schemeClr val="bg1"/>
              </a:solidFill>
            </a:endParaRPr>
          </a:p>
          <a:p>
            <a:pPr lvl="1">
              <a:buFont typeface="Arial" charset="0"/>
              <a:buChar char="•"/>
            </a:pPr>
            <a:endParaRPr lang="en-US" sz="3200" dirty="0">
              <a:solidFill>
                <a:schemeClr val="bg1"/>
              </a:solidFill>
            </a:endParaRPr>
          </a:p>
        </p:txBody>
      </p:sp>
      <p:sp>
        <p:nvSpPr>
          <p:cNvPr id="10" name="Title 1">
            <a:extLst>
              <a:ext uri="{FF2B5EF4-FFF2-40B4-BE49-F238E27FC236}">
                <a16:creationId xmlns:a16="http://schemas.microsoft.com/office/drawing/2014/main" id="{3EBFE85E-E9C9-0D4B-8945-725650933FA9}"/>
              </a:ext>
            </a:extLst>
          </p:cNvPr>
          <p:cNvSpPr>
            <a:spLocks noGrp="1"/>
          </p:cNvSpPr>
          <p:nvPr>
            <p:ph type="title"/>
          </p:nvPr>
        </p:nvSpPr>
        <p:spPr>
          <a:xfrm>
            <a:off x="457200" y="13203"/>
            <a:ext cx="8229600" cy="1143000"/>
          </a:xfrm>
        </p:spPr>
        <p:txBody>
          <a:bodyPr/>
          <a:lstStyle/>
          <a:p>
            <a:r>
              <a:rPr lang="en-US" b="1" dirty="0">
                <a:solidFill>
                  <a:srgbClr val="FFFF00"/>
                </a:solidFill>
                <a:latin typeface="+mn-lt"/>
                <a:cs typeface="Palatino Linotype"/>
              </a:rPr>
              <a:t>Overview</a:t>
            </a:r>
          </a:p>
        </p:txBody>
      </p:sp>
    </p:spTree>
    <p:extLst>
      <p:ext uri="{BB962C8B-B14F-4D97-AF65-F5344CB8AC3E}">
        <p14:creationId xmlns:p14="http://schemas.microsoft.com/office/powerpoint/2010/main" val="2769916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ML/Deep learning at RCC</a:t>
            </a:r>
          </a:p>
        </p:txBody>
      </p:sp>
      <p:sp>
        <p:nvSpPr>
          <p:cNvPr id="2" name="Slide Number Placeholder 1"/>
          <p:cNvSpPr>
            <a:spLocks noGrp="1"/>
          </p:cNvSpPr>
          <p:nvPr>
            <p:ph type="sldNum" sz="quarter" idx="12"/>
          </p:nvPr>
        </p:nvSpPr>
        <p:spPr/>
        <p:txBody>
          <a:bodyPr/>
          <a:lstStyle/>
          <a:p>
            <a:fld id="{E7921454-9842-364F-AE15-5087F31B435C}" type="slidenum">
              <a:rPr lang="en-US" smtClean="0"/>
              <a:t>3</a:t>
            </a:fld>
            <a:endParaRPr lang="en-US" dirty="0"/>
          </a:p>
        </p:txBody>
      </p:sp>
    </p:spTree>
    <p:extLst>
      <p:ext uri="{BB962C8B-B14F-4D97-AF65-F5344CB8AC3E}">
        <p14:creationId xmlns:p14="http://schemas.microsoft.com/office/powerpoint/2010/main" val="2647557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6A187-71A9-E648-9710-095C8C5C80E6}"/>
              </a:ext>
            </a:extLst>
          </p:cNvPr>
          <p:cNvSpPr>
            <a:spLocks noGrp="1"/>
          </p:cNvSpPr>
          <p:nvPr>
            <p:ph type="title"/>
          </p:nvPr>
        </p:nvSpPr>
        <p:spPr>
          <a:xfrm>
            <a:off x="409904" y="64952"/>
            <a:ext cx="8229600" cy="1143000"/>
          </a:xfrm>
        </p:spPr>
        <p:txBody>
          <a:bodyPr/>
          <a:lstStyle/>
          <a:p>
            <a:r>
              <a:rPr lang="en-US" dirty="0"/>
              <a:t>Software</a:t>
            </a:r>
          </a:p>
        </p:txBody>
      </p:sp>
      <p:sp>
        <p:nvSpPr>
          <p:cNvPr id="4" name="Slide Number Placeholder 3">
            <a:extLst>
              <a:ext uri="{FF2B5EF4-FFF2-40B4-BE49-F238E27FC236}">
                <a16:creationId xmlns:a16="http://schemas.microsoft.com/office/drawing/2014/main" id="{99A58BFD-BA7B-2344-996B-E8F1C98A3343}"/>
              </a:ext>
            </a:extLst>
          </p:cNvPr>
          <p:cNvSpPr>
            <a:spLocks noGrp="1"/>
          </p:cNvSpPr>
          <p:nvPr>
            <p:ph type="sldNum" sz="quarter" idx="12"/>
          </p:nvPr>
        </p:nvSpPr>
        <p:spPr/>
        <p:txBody>
          <a:bodyPr/>
          <a:lstStyle/>
          <a:p>
            <a:fld id="{E7921454-9842-364F-AE15-5087F31B435C}" type="slidenum">
              <a:rPr lang="en-US" smtClean="0"/>
              <a:t>4</a:t>
            </a:fld>
            <a:endParaRPr lang="en-US" dirty="0"/>
          </a:p>
        </p:txBody>
      </p:sp>
      <p:sp>
        <p:nvSpPr>
          <p:cNvPr id="5" name="TextBox 4">
            <a:extLst>
              <a:ext uri="{FF2B5EF4-FFF2-40B4-BE49-F238E27FC236}">
                <a16:creationId xmlns:a16="http://schemas.microsoft.com/office/drawing/2014/main" id="{847A09D3-5672-2344-A325-3BEDEEF67A3B}"/>
              </a:ext>
            </a:extLst>
          </p:cNvPr>
          <p:cNvSpPr txBox="1"/>
          <p:nvPr/>
        </p:nvSpPr>
        <p:spPr>
          <a:xfrm>
            <a:off x="409904" y="1198180"/>
            <a:ext cx="6159064" cy="5632311"/>
          </a:xfrm>
          <a:prstGeom prst="rect">
            <a:avLst/>
          </a:prstGeom>
          <a:noFill/>
        </p:spPr>
        <p:txBody>
          <a:bodyPr wrap="square" rtlCol="0">
            <a:spAutoFit/>
          </a:bodyPr>
          <a:lstStyle/>
          <a:p>
            <a:pPr marL="285750" indent="-285750">
              <a:buFontTx/>
              <a:buChar char="-"/>
            </a:pPr>
            <a:r>
              <a:rPr lang="en-US" dirty="0" err="1"/>
              <a:t>Tensorflow</a:t>
            </a:r>
            <a:r>
              <a:rPr lang="en-US" dirty="0"/>
              <a:t>:</a:t>
            </a:r>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/10.0</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tf-gpu-1.14.0</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tf-gpu-2.0-cuda-10.0</a:t>
            </a:r>
          </a:p>
          <a:p>
            <a:pPr lvl="1"/>
            <a:endParaRPr lang="en-US" dirty="0">
              <a:latin typeface="Consolas" panose="020B0609020204030204" pitchFamily="49" charset="0"/>
              <a:cs typeface="Consolas" panose="020B0609020204030204" pitchFamily="49" charset="0"/>
            </a:endParaRPr>
          </a:p>
          <a:p>
            <a:pPr marL="285750" indent="-285750">
              <a:buFontTx/>
              <a:buChar char="-"/>
            </a:pPr>
            <a:endParaRPr lang="en-US" dirty="0"/>
          </a:p>
          <a:p>
            <a:pPr marL="285750" indent="-285750">
              <a:buFontTx/>
              <a:buChar char="-"/>
            </a:pPr>
            <a:r>
              <a:rPr lang="en-US" dirty="0" err="1"/>
              <a:t>PyTorch</a:t>
            </a:r>
            <a:r>
              <a:rPr lang="en-US" dirty="0"/>
              <a:t> and </a:t>
            </a:r>
            <a:r>
              <a:rPr lang="en-US" dirty="0" err="1"/>
              <a:t>PyTorch</a:t>
            </a:r>
            <a:r>
              <a:rPr lang="en-US" dirty="0"/>
              <a:t> </a:t>
            </a:r>
            <a:r>
              <a:rPr lang="en-US" dirty="0" err="1"/>
              <a:t>Geomteric</a:t>
            </a:r>
            <a:endParaRPr lang="en-US" dirty="0"/>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/10.0</a:t>
            </a:r>
          </a:p>
          <a:p>
            <a:pPr marL="742950" lvl="1" indent="-285750">
              <a:buFontTx/>
              <a:buChar char="-"/>
            </a:pPr>
            <a:r>
              <a:rPr lang="en-US" dirty="0">
                <a:latin typeface="Consolas" panose="020B0609020204030204" pitchFamily="49" charset="0"/>
                <a:cs typeface="Consolas" panose="020B0609020204030204" pitchFamily="49" charset="0"/>
              </a:rPr>
              <a:t>module load pytorch-gpu-1.2-cuda-10.0</a:t>
            </a:r>
          </a:p>
          <a:p>
            <a:pPr marL="742950" lvl="1" indent="-285750">
              <a:buFontTx/>
              <a:buChar char="-"/>
            </a:pPr>
            <a:r>
              <a:rPr lang="en-US" dirty="0">
                <a:latin typeface="Consolas" panose="020B0609020204030204" pitchFamily="49" charset="0"/>
                <a:cs typeface="Consolas" panose="020B0609020204030204" pitchFamily="49" charset="0"/>
              </a:rPr>
              <a:t>pytorch-gpu-1.2-cuda-10.0+torch-geometric-1.3.2</a:t>
            </a:r>
          </a:p>
          <a:p>
            <a:pPr marL="742950" lvl="1" indent="-285750">
              <a:buFontTx/>
              <a:buChar char="-"/>
            </a:pPr>
            <a:endParaRPr lang="en-US" dirty="0"/>
          </a:p>
          <a:p>
            <a:pPr marL="285750" indent="-285750">
              <a:buFontTx/>
              <a:buChar char="-"/>
            </a:pPr>
            <a:r>
              <a:rPr lang="en-US" dirty="0"/>
              <a:t>Theano</a:t>
            </a:r>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theano-1.0.3  </a:t>
            </a:r>
          </a:p>
          <a:p>
            <a:pPr marL="742950" lvl="1" indent="-285750">
              <a:buFontTx/>
              <a:buChar char="-"/>
            </a:pPr>
            <a:endParaRPr lang="en-US" dirty="0"/>
          </a:p>
          <a:p>
            <a:pPr marL="285750" indent="-285750">
              <a:buFontTx/>
              <a:buChar char="-"/>
            </a:pPr>
            <a:endParaRPr lang="en-US" dirty="0"/>
          </a:p>
          <a:p>
            <a:endParaRPr lang="en-US" dirty="0"/>
          </a:p>
        </p:txBody>
      </p:sp>
      <p:pic>
        <p:nvPicPr>
          <p:cNvPr id="6" name="Picture 5">
            <a:extLst>
              <a:ext uri="{FF2B5EF4-FFF2-40B4-BE49-F238E27FC236}">
                <a16:creationId xmlns:a16="http://schemas.microsoft.com/office/drawing/2014/main" id="{B57D0F0A-F9E6-6245-9B30-FEA0BD0C9B42}"/>
              </a:ext>
            </a:extLst>
          </p:cNvPr>
          <p:cNvPicPr>
            <a:picLocks noChangeAspect="1"/>
          </p:cNvPicPr>
          <p:nvPr/>
        </p:nvPicPr>
        <p:blipFill rotWithShape="1">
          <a:blip r:embed="rId2"/>
          <a:srcRect l="10909" t="15313" r="9866" b="15337"/>
          <a:stretch/>
        </p:blipFill>
        <p:spPr>
          <a:xfrm>
            <a:off x="5970398" y="1207952"/>
            <a:ext cx="2827282" cy="1576552"/>
          </a:xfrm>
          <a:prstGeom prst="rect">
            <a:avLst/>
          </a:prstGeom>
        </p:spPr>
      </p:pic>
      <p:pic>
        <p:nvPicPr>
          <p:cNvPr id="8" name="Picture 7">
            <a:extLst>
              <a:ext uri="{FF2B5EF4-FFF2-40B4-BE49-F238E27FC236}">
                <a16:creationId xmlns:a16="http://schemas.microsoft.com/office/drawing/2014/main" id="{1C95DB09-4258-1B44-A4DD-86956F80571A}"/>
              </a:ext>
            </a:extLst>
          </p:cNvPr>
          <p:cNvPicPr>
            <a:picLocks noChangeAspect="1"/>
          </p:cNvPicPr>
          <p:nvPr/>
        </p:nvPicPr>
        <p:blipFill>
          <a:blip r:embed="rId3"/>
          <a:stretch>
            <a:fillRect/>
          </a:stretch>
        </p:blipFill>
        <p:spPr>
          <a:xfrm>
            <a:off x="5970398" y="3647515"/>
            <a:ext cx="3225630" cy="645126"/>
          </a:xfrm>
          <a:prstGeom prst="rect">
            <a:avLst/>
          </a:prstGeom>
        </p:spPr>
      </p:pic>
      <p:pic>
        <p:nvPicPr>
          <p:cNvPr id="9" name="Picture 8">
            <a:extLst>
              <a:ext uri="{FF2B5EF4-FFF2-40B4-BE49-F238E27FC236}">
                <a16:creationId xmlns:a16="http://schemas.microsoft.com/office/drawing/2014/main" id="{707A6F92-B42B-8440-8F45-E27B25D7162F}"/>
              </a:ext>
            </a:extLst>
          </p:cNvPr>
          <p:cNvPicPr>
            <a:picLocks noChangeAspect="1"/>
          </p:cNvPicPr>
          <p:nvPr/>
        </p:nvPicPr>
        <p:blipFill rotWithShape="1">
          <a:blip r:embed="rId4"/>
          <a:srcRect l="9479" t="43372" r="9156" b="41915"/>
          <a:stretch/>
        </p:blipFill>
        <p:spPr>
          <a:xfrm>
            <a:off x="6568968" y="5199487"/>
            <a:ext cx="2262351" cy="578391"/>
          </a:xfrm>
          <a:prstGeom prst="rect">
            <a:avLst/>
          </a:prstGeom>
        </p:spPr>
      </p:pic>
    </p:spTree>
    <p:extLst>
      <p:ext uri="{BB962C8B-B14F-4D97-AF65-F5344CB8AC3E}">
        <p14:creationId xmlns:p14="http://schemas.microsoft.com/office/powerpoint/2010/main" val="3485829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MidWay3</a:t>
            </a:r>
          </a:p>
        </p:txBody>
      </p:sp>
      <p:sp>
        <p:nvSpPr>
          <p:cNvPr id="2" name="Slide Number Placeholder 1"/>
          <p:cNvSpPr>
            <a:spLocks noGrp="1"/>
          </p:cNvSpPr>
          <p:nvPr>
            <p:ph type="sldNum" sz="quarter" idx="12"/>
          </p:nvPr>
        </p:nvSpPr>
        <p:spPr/>
        <p:txBody>
          <a:bodyPr/>
          <a:lstStyle/>
          <a:p>
            <a:fld id="{E7921454-9842-364F-AE15-5087F31B435C}" type="slidenum">
              <a:rPr lang="en-US" smtClean="0"/>
              <a:t>5</a:t>
            </a:fld>
            <a:endParaRPr lang="en-US" dirty="0"/>
          </a:p>
        </p:txBody>
      </p:sp>
    </p:spTree>
    <p:extLst>
      <p:ext uri="{BB962C8B-B14F-4D97-AF65-F5344CB8AC3E}">
        <p14:creationId xmlns:p14="http://schemas.microsoft.com/office/powerpoint/2010/main" val="2157166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Intel </a:t>
            </a:r>
            <a:r>
              <a:rPr lang="en-US" sz="4800" b="1" dirty="0" err="1">
                <a:solidFill>
                  <a:srgbClr val="FFFF00"/>
                </a:solidFill>
              </a:rPr>
              <a:t>OneAPI</a:t>
            </a:r>
            <a:endParaRPr lang="en-US" sz="4800" b="1" dirty="0">
              <a:solidFill>
                <a:srgbClr val="FFFF00"/>
              </a:solidFill>
            </a:endParaRPr>
          </a:p>
        </p:txBody>
      </p:sp>
      <p:sp>
        <p:nvSpPr>
          <p:cNvPr id="2" name="Slide Number Placeholder 1"/>
          <p:cNvSpPr>
            <a:spLocks noGrp="1"/>
          </p:cNvSpPr>
          <p:nvPr>
            <p:ph type="sldNum" sz="quarter" idx="12"/>
          </p:nvPr>
        </p:nvSpPr>
        <p:spPr/>
        <p:txBody>
          <a:bodyPr/>
          <a:lstStyle/>
          <a:p>
            <a:fld id="{E7921454-9842-364F-AE15-5087F31B435C}" type="slidenum">
              <a:rPr lang="en-US" smtClean="0"/>
              <a:t>6</a:t>
            </a:fld>
            <a:endParaRPr lang="en-US" dirty="0"/>
          </a:p>
        </p:txBody>
      </p:sp>
    </p:spTree>
    <p:extLst>
      <p:ext uri="{BB962C8B-B14F-4D97-AF65-F5344CB8AC3E}">
        <p14:creationId xmlns:p14="http://schemas.microsoft.com/office/powerpoint/2010/main" val="4024628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8A31E-8781-F54B-A3FC-4B13E79658E1}"/>
              </a:ext>
            </a:extLst>
          </p:cNvPr>
          <p:cNvSpPr>
            <a:spLocks noGrp="1"/>
          </p:cNvSpPr>
          <p:nvPr>
            <p:ph type="title"/>
          </p:nvPr>
        </p:nvSpPr>
        <p:spPr/>
        <p:txBody>
          <a:bodyPr/>
          <a:lstStyle/>
          <a:p>
            <a:r>
              <a:rPr lang="en-US" dirty="0"/>
              <a:t>INTEL’s </a:t>
            </a:r>
            <a:r>
              <a:rPr lang="en-US" dirty="0" err="1"/>
              <a:t>OneAPI</a:t>
            </a:r>
            <a:endParaRPr lang="en-US" dirty="0"/>
          </a:p>
        </p:txBody>
      </p:sp>
      <p:sp>
        <p:nvSpPr>
          <p:cNvPr id="3" name="Content Placeholder 2">
            <a:extLst>
              <a:ext uri="{FF2B5EF4-FFF2-40B4-BE49-F238E27FC236}">
                <a16:creationId xmlns:a16="http://schemas.microsoft.com/office/drawing/2014/main" id="{B01D4EE4-A1E7-5745-ABF1-A05132CEAF8D}"/>
              </a:ext>
            </a:extLst>
          </p:cNvPr>
          <p:cNvSpPr>
            <a:spLocks noGrp="1"/>
          </p:cNvSpPr>
          <p:nvPr>
            <p:ph idx="1"/>
          </p:nvPr>
        </p:nvSpPr>
        <p:spPr>
          <a:xfrm>
            <a:off x="457200" y="1375597"/>
            <a:ext cx="8229600" cy="5163315"/>
          </a:xfrm>
        </p:spPr>
        <p:txBody>
          <a:bodyPr>
            <a:normAutofit lnSpcReduction="10000"/>
          </a:bodyPr>
          <a:lstStyle/>
          <a:p>
            <a:pPr algn="just"/>
            <a:r>
              <a:rPr lang="en-US" sz="2000" i="1" dirty="0"/>
              <a:t>“One API is a project to deliver a set of developer tools that provide a unified programming model that simplifies development for workloads across diverse architectures. As our breadth of compute has grown to include specialized accelerators, Intel will deliver software solutions that allow developers to get the full performance out of the hardware.”</a:t>
            </a:r>
          </a:p>
          <a:p>
            <a:pPr marL="0" indent="0" algn="just">
              <a:buNone/>
            </a:pPr>
            <a:endParaRPr lang="en-US" sz="2000" dirty="0"/>
          </a:p>
          <a:p>
            <a:pPr algn="just"/>
            <a:r>
              <a:rPr lang="en-US" sz="2000" dirty="0"/>
              <a:t>The project’s purpose is to deliver a simple and scalable set of software tools that allow developers to create one source code base using a unified programming model and to then accelerate all or portions of that code by targeting the growing and diverse set of Intel processing architectures including scalar processors (CPUs), vector processors (GPUs), matrix processors (AI engines), and spatial processing elements (FPGAs).</a:t>
            </a:r>
          </a:p>
          <a:p>
            <a:pPr marL="0" indent="0" algn="just">
              <a:buNone/>
            </a:pPr>
            <a:r>
              <a:rPr lang="en-US" sz="2000" dirty="0"/>
              <a:t> </a:t>
            </a:r>
          </a:p>
          <a:p>
            <a:pPr algn="just"/>
            <a:r>
              <a:rPr lang="en-US" sz="2000" dirty="0"/>
              <a:t>One API supports direct programming and API programming, and will deliver a unified language and libraries that offer full native code performance across a range of hardware, including CPUs, GPUs, FPGAs and AI accelerators</a:t>
            </a:r>
            <a:r>
              <a:rPr lang="en-US" dirty="0"/>
              <a:t>.</a:t>
            </a:r>
            <a:endParaRPr lang="en-US" sz="2000" dirty="0"/>
          </a:p>
          <a:p>
            <a:pPr algn="just"/>
            <a:endParaRPr lang="en-US" sz="2000" i="1" dirty="0"/>
          </a:p>
          <a:p>
            <a:pPr algn="just"/>
            <a:endParaRPr lang="en-US" sz="2000" dirty="0"/>
          </a:p>
        </p:txBody>
      </p:sp>
      <p:sp>
        <p:nvSpPr>
          <p:cNvPr id="4" name="Slide Number Placeholder 3">
            <a:extLst>
              <a:ext uri="{FF2B5EF4-FFF2-40B4-BE49-F238E27FC236}">
                <a16:creationId xmlns:a16="http://schemas.microsoft.com/office/drawing/2014/main" id="{6DBB91E6-08FE-6140-A95B-1210D259E352}"/>
              </a:ext>
            </a:extLst>
          </p:cNvPr>
          <p:cNvSpPr>
            <a:spLocks noGrp="1"/>
          </p:cNvSpPr>
          <p:nvPr>
            <p:ph type="sldNum" sz="quarter" idx="12"/>
          </p:nvPr>
        </p:nvSpPr>
        <p:spPr/>
        <p:txBody>
          <a:bodyPr/>
          <a:lstStyle/>
          <a:p>
            <a:fld id="{E7921454-9842-364F-AE15-5087F31B435C}" type="slidenum">
              <a:rPr lang="en-US" smtClean="0"/>
              <a:t>7</a:t>
            </a:fld>
            <a:endParaRPr lang="en-US" dirty="0"/>
          </a:p>
        </p:txBody>
      </p:sp>
      <p:pic>
        <p:nvPicPr>
          <p:cNvPr id="5" name="Picture 4">
            <a:extLst>
              <a:ext uri="{FF2B5EF4-FFF2-40B4-BE49-F238E27FC236}">
                <a16:creationId xmlns:a16="http://schemas.microsoft.com/office/drawing/2014/main" id="{AD97189B-45BC-BF41-AE7F-88A6D2B665B2}"/>
              </a:ext>
            </a:extLst>
          </p:cNvPr>
          <p:cNvPicPr>
            <a:picLocks noChangeAspect="1"/>
          </p:cNvPicPr>
          <p:nvPr/>
        </p:nvPicPr>
        <p:blipFill>
          <a:blip r:embed="rId2"/>
          <a:stretch>
            <a:fillRect/>
          </a:stretch>
        </p:blipFill>
        <p:spPr>
          <a:xfrm>
            <a:off x="6726619" y="136525"/>
            <a:ext cx="2133600" cy="1200150"/>
          </a:xfrm>
          <a:prstGeom prst="rect">
            <a:avLst/>
          </a:prstGeom>
        </p:spPr>
      </p:pic>
    </p:spTree>
    <p:extLst>
      <p:ext uri="{BB962C8B-B14F-4D97-AF65-F5344CB8AC3E}">
        <p14:creationId xmlns:p14="http://schemas.microsoft.com/office/powerpoint/2010/main" val="34204808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fontScale="92500" lnSpcReduction="10000"/>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Sharing, Reproducibility and Reusability of published data</a:t>
            </a:r>
          </a:p>
        </p:txBody>
      </p:sp>
      <p:sp>
        <p:nvSpPr>
          <p:cNvPr id="2" name="Slide Number Placeholder 1"/>
          <p:cNvSpPr>
            <a:spLocks noGrp="1"/>
          </p:cNvSpPr>
          <p:nvPr>
            <p:ph type="sldNum" sz="quarter" idx="12"/>
          </p:nvPr>
        </p:nvSpPr>
        <p:spPr/>
        <p:txBody>
          <a:bodyPr/>
          <a:lstStyle/>
          <a:p>
            <a:fld id="{E7921454-9842-364F-AE15-5087F31B435C}" type="slidenum">
              <a:rPr lang="en-US" smtClean="0"/>
              <a:t>8</a:t>
            </a:fld>
            <a:endParaRPr lang="en-US" dirty="0"/>
          </a:p>
        </p:txBody>
      </p:sp>
    </p:spTree>
    <p:extLst>
      <p:ext uri="{BB962C8B-B14F-4D97-AF65-F5344CB8AC3E}">
        <p14:creationId xmlns:p14="http://schemas.microsoft.com/office/powerpoint/2010/main" val="15155984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21127</TotalTime>
  <Words>292</Words>
  <Application>Microsoft Macintosh PowerPoint</Application>
  <PresentationFormat>On-screen Show (4:3)</PresentationFormat>
  <Paragraphs>62</Paragraphs>
  <Slides>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Consolas</vt:lpstr>
      <vt:lpstr>Office Theme</vt:lpstr>
      <vt:lpstr>PowerPoint Presentation</vt:lpstr>
      <vt:lpstr>Overview</vt:lpstr>
      <vt:lpstr>PowerPoint Presentation</vt:lpstr>
      <vt:lpstr>Software</vt:lpstr>
      <vt:lpstr>PowerPoint Presentation</vt:lpstr>
      <vt:lpstr>PowerPoint Presentation</vt:lpstr>
      <vt:lpstr>INTEL’s OneAPI</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Research Computing Center</dc:title>
  <dc:creator>Hakizumwami Runesha</dc:creator>
  <cp:lastModifiedBy>Khemraj Shukla</cp:lastModifiedBy>
  <cp:revision>307</cp:revision>
  <cp:lastPrinted>2019-10-15T18:29:41Z</cp:lastPrinted>
  <dcterms:created xsi:type="dcterms:W3CDTF">2012-07-22T03:59:15Z</dcterms:created>
  <dcterms:modified xsi:type="dcterms:W3CDTF">2020-01-27T18:55:01Z</dcterms:modified>
</cp:coreProperties>
</file>

<file path=docProps/thumbnail.jpeg>
</file>